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73" r:id="rId2"/>
    <p:sldId id="280" r:id="rId3"/>
    <p:sldId id="311" r:id="rId4"/>
    <p:sldId id="325" r:id="rId5"/>
    <p:sldId id="303" r:id="rId6"/>
    <p:sldId id="326" r:id="rId7"/>
    <p:sldId id="327" r:id="rId8"/>
    <p:sldId id="328" r:id="rId9"/>
    <p:sldId id="329" r:id="rId10"/>
    <p:sldId id="330" r:id="rId11"/>
    <p:sldId id="331" r:id="rId12"/>
    <p:sldId id="332" r:id="rId13"/>
    <p:sldId id="324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457" autoAdjust="0"/>
  </p:normalViewPr>
  <p:slideViewPr>
    <p:cSldViewPr snapToGrid="0">
      <p:cViewPr varScale="1">
        <p:scale>
          <a:sx n="80" d="100"/>
          <a:sy n="80" d="100"/>
        </p:scale>
        <p:origin x="58" y="-8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C02DA-D499-4F04-93A2-17F2B2200ABD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D2F91-B2B2-441A-9EAA-99B1521CAD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893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5046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9366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7135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5111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C057DB-D0B6-47CC-845F-243F2CA2D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1C08AB9-0C36-4DE4-8400-B76763D85A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840304D-D068-4288-832C-02B790615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F8BDDCC-FD44-4469-8C73-146FE3430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BA7EC1A-E0F2-4FB9-8EEE-755F41705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4486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E957F9-8447-4718-8275-0529F8B37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B0793DD-6534-42D0-A8F8-478210335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FBBF2F3-6689-4BF7-B542-62742394B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6D0103B-82CF-4B8A-9DC8-1B89237F2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08533A-DEFA-4639-B456-E256066A1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356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350919D0-9207-4D1F-8AC7-B39682BE9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F098783-86EE-47B6-A9F9-250641A99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97E181-1735-4001-BBF1-9001DFE0B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09EF38C-51FE-458B-82B5-56C3F6D5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8338EAA-AB3F-4BA1-A633-83C1E3BD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332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xmlns="" id="{CED42A2C-D18D-48AB-9832-DBBDB6CA2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265691"/>
            <a:ext cx="4864650" cy="15403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33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1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fld id="{DAC15A13-3B68-4CA3-82C6-67D8A14EAE98}" type="slidenum">
              <a:rPr lang="it-IT" sz="952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622066">
                <a:defRPr/>
              </a:pPr>
              <a:t>‹N›</a:t>
            </a:fld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8" descr="Immagine che contiene disegnando, luce&#10;&#10;Descrizione generata automaticamente">
            <a:extLst>
              <a:ext uri="{FF2B5EF4-FFF2-40B4-BE49-F238E27FC236}">
                <a16:creationId xmlns:a16="http://schemas.microsoft.com/office/drawing/2014/main" xmlns="" id="{250206DD-FDE3-4407-AA2A-25A832084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719" y="3040772"/>
            <a:ext cx="3958153" cy="129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1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 compl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xmlns="" id="{5CCB2746-0BA9-4AE4-9820-E3B0A9B9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52112" y="1"/>
            <a:ext cx="3839888" cy="7260809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xmlns="" id="{99E5A5F5-CBCB-44F7-8188-EF5EB03B50EF}"/>
              </a:ext>
            </a:extLst>
          </p:cNvPr>
          <p:cNvSpPr/>
          <p:nvPr userDrawn="1"/>
        </p:nvSpPr>
        <p:spPr>
          <a:xfrm>
            <a:off x="0" y="6669158"/>
            <a:ext cx="12192000" cy="188843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1" cy="53789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49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395213"/>
            <a:ext cx="10515601" cy="452408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33"/>
            </a:lvl1pPr>
            <a:lvl2pPr>
              <a:lnSpc>
                <a:spcPct val="100000"/>
              </a:lnSpc>
              <a:defRPr sz="1497"/>
            </a:lvl2pPr>
            <a:lvl3pPr>
              <a:lnSpc>
                <a:spcPct val="100000"/>
              </a:lnSpc>
              <a:defRPr sz="1429"/>
            </a:lvl3pPr>
            <a:lvl4pPr>
              <a:lnSpc>
                <a:spcPct val="100000"/>
              </a:lnSpc>
              <a:defRPr sz="1225"/>
            </a:lvl4pPr>
            <a:lvl5pPr>
              <a:lnSpc>
                <a:spcPct val="100000"/>
              </a:lnSpc>
              <a:defRPr sz="1225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2" y="6597160"/>
            <a:ext cx="4114799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2721" y="6597160"/>
            <a:ext cx="2743200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B8D8EA98-AAC6-4109-B97C-D7EA442356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199" y="938707"/>
            <a:ext cx="10515599" cy="41195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33" b="1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 b="1"/>
            </a:lvl2pPr>
            <a:lvl3pPr marL="914314" indent="0">
              <a:buNone/>
              <a:defRPr sz="1800" b="1"/>
            </a:lvl3pPr>
            <a:lvl4pPr marL="1371470" indent="0">
              <a:buNone/>
              <a:defRPr sz="1600" b="1"/>
            </a:lvl4pPr>
            <a:lvl5pPr marL="1828626" indent="0">
              <a:buNone/>
              <a:defRPr sz="1600" b="1"/>
            </a:lvl5pPr>
            <a:lvl6pPr marL="2285782" indent="0">
              <a:buNone/>
              <a:defRPr sz="1600" b="1"/>
            </a:lvl6pPr>
            <a:lvl7pPr marL="2742940" indent="0">
              <a:buNone/>
              <a:defRPr sz="1600" b="1"/>
            </a:lvl7pPr>
            <a:lvl8pPr marL="3200096" indent="0">
              <a:buNone/>
              <a:defRPr sz="1600" b="1"/>
            </a:lvl8pPr>
            <a:lvl9pPr marL="3657252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xmlns="" id="{85B7953F-4257-4218-9EE5-6EFC8E99AE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583" y="5963844"/>
            <a:ext cx="2011278" cy="66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C8184A-659B-4816-9618-612D8817A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16936BE-D926-4365-8246-390D496F2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CBFD76F-798D-4C52-8EE7-DB595BEE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6CD7653-31E1-46AC-BC8F-5F8C0F42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5601F38-0BA0-4C6E-85B0-4CE160FDB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678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19B708-AA08-44B9-840F-B7262F3A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AD3C6F7-A82F-45B8-9680-39E419E6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C4B968-060C-4F80-BC49-794BBB864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8C9B4A0-8EA7-4C6B-9758-753E323F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3EE7059-4943-427F-B079-28C952AA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207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B6B617-D294-4199-B9BD-EC001335A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7E9CC7-E26F-4A21-8D6A-296CBAAAE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FD020D7-C0D5-4056-BAE9-A59D66993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A2FB727-E2F4-4D31-AD84-715A0AD7A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CCB5A3B-2DFD-4C3E-B144-044934A3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CD2300F-AACA-4D9D-A4A8-5D6C67C9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1480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F046EB-C37B-4927-B352-B99BEFC3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554E764-0F2F-45E5-86AD-888DB195F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152BCA9-5F2B-4B0E-B997-90A62B571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35A826E-0D55-43F2-9B3B-B67E166CB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EB282DF-978E-4601-9733-22E1717BD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838ABA1-2357-4D98-A7B6-F577F0F87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614457-3A92-4FAD-88F7-1254CF66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2894C5C-EA7D-4AF5-95D4-0F1ED1ADB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95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02746D-2753-4024-9919-8BE2F2C6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C6CBE00-8537-4487-87C7-7F8F26AD3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41C8FE3-DAAD-48F5-A029-4EC0A54E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A29C8E0-D523-4DF3-BC92-FCC9FC6FB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461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347A79B-58F9-4A4F-9763-0CF7DC04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EB2C1B3-5AD2-4E88-81B2-1151BC8FD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B9063B-0872-4E53-AA76-7CDE606A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27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1ECB68-1D69-4968-AA53-C27627310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DBFAE5C-4E2C-4E91-BCCD-BD58CCB21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70BAF3B-3E0B-4CF0-B655-70314AC22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F4DBB24-321D-4A58-91F0-43C996F9A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A5EA89B-CE72-4B7A-A423-2D2B43BE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F7C67BB-EAD4-4EC9-B42C-4D94A961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2424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91FFAF-9465-4229-9C84-D5DE2CB7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0F3E22B-CF61-499F-AFE2-6F4D05284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D4024C4-C779-425D-AC36-28A24B3E3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72B38C8-5353-4444-985F-E427F9DB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CF41BC9-5D17-4764-AAA5-0D8C6330D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6A82A71-135E-47C2-B9A9-02216F2E6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681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C710696-C8B2-4E53-B4D1-CECF24DC5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6B31BFB-F516-4512-967D-ED8413AB7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230FBBB-F6B3-4493-BD0E-A3F4657D10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D9DF2-805F-42C2-AD46-567D10E91197}" type="datetimeFigureOut">
              <a:rPr lang="it-IT" smtClean="0"/>
              <a:t>13/07/2020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20EF165-0E20-4BE7-B56B-F108A8BDD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A7F43C-5215-445B-BBD4-0D0C76CED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82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goodman/dive" TargetMode="External"/><Relationship Id="rId2" Type="http://schemas.openxmlformats.org/officeDocument/2006/relationships/hyperlink" Target="https://windsock.io/explaining-docker-image-ids/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ogleContainerTools/distroless" TargetMode="External"/><Relationship Id="rId2" Type="http://schemas.openxmlformats.org/officeDocument/2006/relationships/hyperlink" Target="https://snyk.io/blog/10-docker-image-security-best-practices/" TargetMode="Externa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phoenixnap.com/kb/docker-cmd-vs-entrypoint" TargetMode="Externa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A986C64A-0883-4B2D-9F0F-3EC27D9AD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304" y="4374308"/>
            <a:ext cx="5756708" cy="195511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816"/>
              </a:spcAft>
            </a:pPr>
            <a:r>
              <a:rPr lang="it-IT" sz="2800" dirty="0"/>
              <a:t>Corso </a:t>
            </a:r>
            <a:r>
              <a:rPr lang="it-IT" sz="2800" dirty="0" err="1" smtClean="0"/>
              <a:t>Microservizi</a:t>
            </a:r>
            <a:endParaRPr lang="it-IT" sz="2800" dirty="0"/>
          </a:p>
          <a:p>
            <a:pPr>
              <a:spcAft>
                <a:spcPts val="816"/>
              </a:spcAft>
            </a:pPr>
            <a:r>
              <a:rPr lang="it-IT" sz="2400" b="1" dirty="0" err="1" smtClean="0">
                <a:latin typeface="Arial" panose="020B0604020202020204" pitchFamily="34" charset="0"/>
              </a:rPr>
              <a:t>Docker</a:t>
            </a:r>
            <a:endParaRPr lang="it-IT" sz="2400" b="1" dirty="0">
              <a:latin typeface="Arial" panose="020B0604020202020204" pitchFamily="34" charset="0"/>
            </a:endParaRPr>
          </a:p>
          <a:p>
            <a:pPr>
              <a:spcAft>
                <a:spcPts val="816"/>
              </a:spcAft>
            </a:pP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r>
              <a:rPr lang="it-IT" sz="2400" b="1" spc="-1" dirty="0" smtClean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>Giovanni De Palma</a:t>
            </a: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endParaRPr lang="it-IT" sz="2400" dirty="0"/>
          </a:p>
          <a:p>
            <a:pPr>
              <a:spcAft>
                <a:spcPts val="816"/>
              </a:spcAft>
            </a:pPr>
            <a:endParaRPr lang="it-IT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5E12E83-DD5C-45FE-8646-608066162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110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Docker</a:t>
            </a:r>
            <a:r>
              <a:rPr lang="it-IT" dirty="0"/>
              <a:t> </a:t>
            </a:r>
            <a:r>
              <a:rPr lang="it-IT" dirty="0" smtClean="0"/>
              <a:t>Layer e Immagini 2/2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1" y="1014213"/>
            <a:ext cx="10191749" cy="1806347"/>
          </a:xfrm>
        </p:spPr>
        <p:txBody>
          <a:bodyPr>
            <a:normAutofit fontScale="85000" lnSpcReduction="20000"/>
          </a:bodyPr>
          <a:lstStyle/>
          <a:p>
            <a:r>
              <a:rPr lang="it-IT" sz="1800" dirty="0" smtClean="0"/>
              <a:t>Da </a:t>
            </a:r>
            <a:r>
              <a:rPr lang="it-IT" sz="1800" dirty="0" err="1" smtClean="0"/>
              <a:t>docker</a:t>
            </a:r>
            <a:r>
              <a:rPr lang="it-IT" sz="1800" dirty="0" smtClean="0"/>
              <a:t> 1.10+ immagini e layer non sono più «sinonimi», ma un’immagine può referenziare uno o più layer</a:t>
            </a:r>
          </a:p>
          <a:p>
            <a:r>
              <a:rPr lang="it-IT" sz="1800" dirty="0" smtClean="0"/>
              <a:t>I layer sono identificati da un «</a:t>
            </a:r>
            <a:r>
              <a:rPr lang="it-IT" sz="1800" dirty="0" err="1" smtClean="0"/>
              <a:t>digest</a:t>
            </a:r>
            <a:r>
              <a:rPr lang="it-IT" sz="1800" dirty="0" smtClean="0"/>
              <a:t>», che prende la forma di «</a:t>
            </a:r>
            <a:r>
              <a:rPr lang="it-IT" sz="1800" dirty="0" err="1" smtClean="0"/>
              <a:t>algorithm:hex</a:t>
            </a:r>
            <a:r>
              <a:rPr lang="it-IT" sz="1800" dirty="0" smtClean="0"/>
              <a:t>», es </a:t>
            </a:r>
            <a:r>
              <a:rPr lang="it-IT" sz="1800" dirty="0"/>
              <a:t/>
            </a:r>
            <a:br>
              <a:rPr lang="it-IT" sz="1800" dirty="0"/>
            </a:br>
            <a:r>
              <a:rPr lang="it-IT" sz="1800" dirty="0" smtClean="0"/>
              <a:t>sha256:fc92eec5cac70b0c324cec2933cd7db1c0eae7c9e2649e42d02e77eb6da0d15f</a:t>
            </a:r>
          </a:p>
          <a:p>
            <a:r>
              <a:rPr lang="it-IT" sz="1800" dirty="0" smtClean="0"/>
              <a:t>L’ </a:t>
            </a:r>
            <a:r>
              <a:rPr lang="it-IT" sz="1800" dirty="0" err="1" smtClean="0"/>
              <a:t>hex</a:t>
            </a:r>
            <a:r>
              <a:rPr lang="it-IT" sz="1800" dirty="0" smtClean="0"/>
              <a:t> è calcolato sulla base del contenuto del layer. I layer non hanno una nozione di immagini, ma sono un semplice contenuto di file e directory</a:t>
            </a:r>
          </a:p>
          <a:p>
            <a:r>
              <a:rPr lang="it-IT" sz="1600" dirty="0" smtClean="0">
                <a:hlinkClick r:id="rId2"/>
              </a:rPr>
              <a:t>https</a:t>
            </a:r>
            <a:r>
              <a:rPr lang="it-IT" sz="1600" dirty="0">
                <a:hlinkClick r:id="rId2"/>
              </a:rPr>
              <a:t>://windsock.io/explaining-docker-image-ids</a:t>
            </a:r>
            <a:r>
              <a:rPr lang="it-IT" sz="1600" dirty="0" smtClean="0">
                <a:hlinkClick r:id="rId2"/>
              </a:rPr>
              <a:t>/</a:t>
            </a:r>
            <a:r>
              <a:rPr lang="it-IT" sz="1600" dirty="0" smtClean="0"/>
              <a:t/>
            </a:r>
            <a:br>
              <a:rPr lang="it-IT" sz="1600" dirty="0" smtClean="0"/>
            </a:br>
            <a:r>
              <a:rPr lang="it-IT" sz="1600" dirty="0">
                <a:hlinkClick r:id="rId3"/>
              </a:rPr>
              <a:t>https://github.com/wagoodman/dive</a:t>
            </a:r>
            <a:endParaRPr lang="it-IT" sz="1800" dirty="0"/>
          </a:p>
          <a:p>
            <a:endParaRPr lang="it-IT" sz="1800" dirty="0"/>
          </a:p>
        </p:txBody>
      </p:sp>
      <p:pic>
        <p:nvPicPr>
          <p:cNvPr id="10243" name="Picture 3" descr="Content_Addressable_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100" y="2931753"/>
            <a:ext cx="5981700" cy="348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026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</a:t>
            </a:r>
            <a:r>
              <a:rPr lang="it-IT" dirty="0" err="1" smtClean="0"/>
              <a:t>Volumes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1" y="1123950"/>
            <a:ext cx="10515601" cy="4795343"/>
          </a:xfrm>
        </p:spPr>
        <p:txBody>
          <a:bodyPr>
            <a:normAutofit/>
          </a:bodyPr>
          <a:lstStyle/>
          <a:p>
            <a:r>
              <a:rPr lang="it-IT" sz="1800" dirty="0"/>
              <a:t>Per creare un </a:t>
            </a:r>
            <a:r>
              <a:rPr lang="it-IT" sz="1800" i="1" dirty="0"/>
              <a:t>data volume</a:t>
            </a:r>
            <a:r>
              <a:rPr lang="it-IT" sz="1800" dirty="0"/>
              <a:t> all’interno di un container è sufficiente spuntare il </a:t>
            </a:r>
            <a:r>
              <a:rPr lang="it-IT" sz="1800" dirty="0" err="1"/>
              <a:t>flag</a:t>
            </a:r>
            <a:r>
              <a:rPr lang="it-IT" sz="1800" dirty="0"/>
              <a:t> </a:t>
            </a:r>
            <a:r>
              <a:rPr lang="it-IT" sz="1800" b="1" i="1" dirty="0"/>
              <a:t>-v </a:t>
            </a:r>
            <a:r>
              <a:rPr lang="it-IT" sz="1800" dirty="0"/>
              <a:t>e utilizzare il comando </a:t>
            </a:r>
            <a:r>
              <a:rPr lang="it-IT" sz="1800" b="1" i="1" dirty="0" err="1"/>
              <a:t>docker</a:t>
            </a:r>
            <a:r>
              <a:rPr lang="it-IT" sz="1800" b="1" i="1" dirty="0"/>
              <a:t> create</a:t>
            </a:r>
            <a:r>
              <a:rPr lang="it-IT" sz="1800" dirty="0"/>
              <a:t> e </a:t>
            </a:r>
            <a:r>
              <a:rPr lang="it-IT" sz="1800" b="1" i="1" dirty="0" err="1"/>
              <a:t>docker</a:t>
            </a:r>
            <a:r>
              <a:rPr lang="it-IT" sz="1800" b="1" i="1" dirty="0"/>
              <a:t> </a:t>
            </a:r>
            <a:r>
              <a:rPr lang="it-IT" sz="1800" b="1" i="1" dirty="0" err="1"/>
              <a:t>run</a:t>
            </a:r>
            <a:r>
              <a:rPr lang="it-IT" sz="1800" b="1" i="1" dirty="0"/>
              <a:t> </a:t>
            </a:r>
            <a:r>
              <a:rPr lang="it-IT" sz="1800" b="1" i="1" dirty="0" err="1"/>
              <a:t>command</a:t>
            </a:r>
            <a:r>
              <a:rPr lang="it-IT" sz="1800" dirty="0"/>
              <a:t>. In questo modo è possibile montare uno o più volumi nel container della vostra web </a:t>
            </a:r>
            <a:r>
              <a:rPr lang="it-IT" sz="1800" dirty="0" err="1"/>
              <a:t>application</a:t>
            </a:r>
            <a:r>
              <a:rPr lang="it-IT" sz="1800" dirty="0" smtClean="0"/>
              <a:t>.</a:t>
            </a:r>
            <a:r>
              <a:rPr lang="it-IT" sz="1800" dirty="0"/>
              <a:t/>
            </a:r>
            <a:br>
              <a:rPr lang="it-IT" sz="1800" dirty="0"/>
            </a:br>
            <a:r>
              <a:rPr lang="it-IT" sz="1800" dirty="0" smtClean="0"/>
              <a:t>Es: </a:t>
            </a:r>
            <a:r>
              <a:rPr lang="it-IT" sz="1800" dirty="0" err="1" smtClean="0"/>
              <a:t>docker</a:t>
            </a:r>
            <a:r>
              <a:rPr lang="it-IT" sz="1800" dirty="0" smtClean="0"/>
              <a:t> </a:t>
            </a:r>
            <a:r>
              <a:rPr lang="it-IT" sz="1800" dirty="0" err="1" smtClean="0"/>
              <a:t>run</a:t>
            </a:r>
            <a:r>
              <a:rPr lang="it-IT" sz="1800" dirty="0" smtClean="0"/>
              <a:t> -d -P --</a:t>
            </a:r>
            <a:r>
              <a:rPr lang="it-IT" sz="1800" dirty="0" err="1" smtClean="0"/>
              <a:t>name</a:t>
            </a:r>
            <a:r>
              <a:rPr lang="it-IT" sz="1800" dirty="0" smtClean="0"/>
              <a:t> web -v /</a:t>
            </a:r>
            <a:r>
              <a:rPr lang="it-IT" sz="1800" dirty="0" err="1" smtClean="0"/>
              <a:t>webapp</a:t>
            </a:r>
            <a:r>
              <a:rPr lang="it-IT" sz="1800" dirty="0" smtClean="0"/>
              <a:t> &lt;image&gt;</a:t>
            </a:r>
          </a:p>
          <a:p>
            <a:r>
              <a:rPr lang="it-IT" sz="1800" dirty="0"/>
              <a:t>Quando parliamo di </a:t>
            </a:r>
            <a:r>
              <a:rPr lang="it-IT" sz="1800" i="1" dirty="0"/>
              <a:t>data volume</a:t>
            </a:r>
            <a:r>
              <a:rPr lang="it-IT" sz="1800" dirty="0"/>
              <a:t> facciamo riferimento a un’unità specificatamente designata all’immagazzinamento dei dati</a:t>
            </a:r>
            <a:r>
              <a:rPr lang="it-IT" sz="1800" dirty="0" smtClean="0"/>
              <a:t>,</a:t>
            </a:r>
          </a:p>
          <a:p>
            <a:r>
              <a:rPr lang="it-IT" sz="1800" dirty="0" smtClean="0"/>
              <a:t>Per montare </a:t>
            </a:r>
            <a:r>
              <a:rPr lang="it-IT" sz="1800" dirty="0"/>
              <a:t>un </a:t>
            </a:r>
            <a:r>
              <a:rPr lang="it-IT" sz="1800" dirty="0" err="1"/>
              <a:t>host</a:t>
            </a:r>
            <a:r>
              <a:rPr lang="it-IT" sz="1800" dirty="0"/>
              <a:t> directory </a:t>
            </a:r>
            <a:r>
              <a:rPr lang="it-IT" sz="1800" dirty="0" smtClean="0"/>
              <a:t>usiamo la seguente sintassi</a:t>
            </a:r>
            <a:br>
              <a:rPr lang="it-IT" sz="1800" dirty="0" smtClean="0"/>
            </a:br>
            <a:r>
              <a:rPr lang="it-IT" sz="1800" dirty="0" err="1" smtClean="0"/>
              <a:t>docker</a:t>
            </a:r>
            <a:r>
              <a:rPr lang="it-IT" sz="1800" dirty="0" smtClean="0"/>
              <a:t> </a:t>
            </a:r>
            <a:r>
              <a:rPr lang="it-IT" sz="1800" dirty="0" err="1"/>
              <a:t>run</a:t>
            </a:r>
            <a:r>
              <a:rPr lang="it-IT" sz="1800" dirty="0"/>
              <a:t> -d -P --</a:t>
            </a:r>
            <a:r>
              <a:rPr lang="it-IT" sz="1800" dirty="0" err="1"/>
              <a:t>name</a:t>
            </a:r>
            <a:r>
              <a:rPr lang="it-IT" sz="1800" dirty="0"/>
              <a:t> web -v </a:t>
            </a:r>
            <a:r>
              <a:rPr lang="it-IT" sz="1800" dirty="0" smtClean="0"/>
              <a:t>/</a:t>
            </a:r>
            <a:r>
              <a:rPr lang="it-IT" sz="1800" dirty="0" err="1" smtClean="0"/>
              <a:t>src</a:t>
            </a:r>
            <a:r>
              <a:rPr lang="it-IT" sz="1800" dirty="0" smtClean="0"/>
              <a:t>/</a:t>
            </a:r>
            <a:r>
              <a:rPr lang="it-IT" sz="1800" dirty="0" err="1" smtClean="0"/>
              <a:t>webapp</a:t>
            </a:r>
            <a:r>
              <a:rPr lang="it-IT" sz="1800" dirty="0" smtClean="0"/>
              <a:t>:/</a:t>
            </a:r>
            <a:r>
              <a:rPr lang="it-IT" sz="1800" dirty="0" err="1" smtClean="0"/>
              <a:t>webapp</a:t>
            </a:r>
            <a:r>
              <a:rPr lang="it-IT" sz="1800" dirty="0" smtClean="0"/>
              <a:t> </a:t>
            </a:r>
            <a:r>
              <a:rPr lang="it-IT" sz="1800" dirty="0"/>
              <a:t>&lt;image</a:t>
            </a:r>
            <a:r>
              <a:rPr lang="it-IT" sz="1800" dirty="0" smtClean="0"/>
              <a:t>&gt;</a:t>
            </a:r>
          </a:p>
          <a:p>
            <a:r>
              <a:rPr lang="it-IT" sz="1800" dirty="0"/>
              <a:t>Questo comando monta la directory </a:t>
            </a:r>
            <a:r>
              <a:rPr lang="it-IT" sz="1800" dirty="0" err="1"/>
              <a:t>host</a:t>
            </a:r>
            <a:r>
              <a:rPr lang="it-IT" sz="1800" dirty="0"/>
              <a:t>, </a:t>
            </a:r>
            <a:r>
              <a:rPr lang="it-IT" sz="1800" b="1" i="1" dirty="0"/>
              <a:t>/</a:t>
            </a:r>
            <a:r>
              <a:rPr lang="it-IT" sz="1800" b="1" i="1" dirty="0" err="1"/>
              <a:t>src</a:t>
            </a:r>
            <a:r>
              <a:rPr lang="it-IT" sz="1800" b="1" i="1" dirty="0"/>
              <a:t>/</a:t>
            </a:r>
            <a:r>
              <a:rPr lang="it-IT" sz="1800" b="1" i="1" dirty="0" err="1"/>
              <a:t>webapp</a:t>
            </a:r>
            <a:r>
              <a:rPr lang="it-IT" sz="1800" dirty="0"/>
              <a:t>, nel contenitore  </a:t>
            </a:r>
            <a:r>
              <a:rPr lang="it-IT" sz="1800" b="1" i="1" dirty="0"/>
              <a:t>/</a:t>
            </a:r>
            <a:r>
              <a:rPr lang="it-IT" sz="1800" b="1" i="1" dirty="0" err="1"/>
              <a:t>webapp</a:t>
            </a:r>
            <a:r>
              <a:rPr lang="it-IT" sz="1800" dirty="0"/>
              <a:t>. Se il percorso</a:t>
            </a:r>
            <a:r>
              <a:rPr lang="it-IT" sz="1800" b="1" i="1" dirty="0"/>
              <a:t> /</a:t>
            </a:r>
            <a:r>
              <a:rPr lang="it-IT" sz="1800" b="1" i="1" dirty="0" err="1"/>
              <a:t>webapp</a:t>
            </a:r>
            <a:r>
              <a:rPr lang="it-IT" sz="1800" b="1" i="1" dirty="0"/>
              <a:t> </a:t>
            </a:r>
            <a:r>
              <a:rPr lang="it-IT" sz="1800" dirty="0"/>
              <a:t>esiste già all’interno dell’immagine del container,  il </a:t>
            </a:r>
            <a:r>
              <a:rPr lang="it-IT" sz="1800" b="1" i="1" dirty="0"/>
              <a:t>/</a:t>
            </a:r>
            <a:r>
              <a:rPr lang="it-IT" sz="1800" b="1" i="1" dirty="0" err="1"/>
              <a:t>src</a:t>
            </a:r>
            <a:r>
              <a:rPr lang="it-IT" sz="1800" b="1" i="1" dirty="0"/>
              <a:t>/</a:t>
            </a:r>
            <a:r>
              <a:rPr lang="it-IT" sz="1800" b="1" i="1" dirty="0" err="1"/>
              <a:t>webapp</a:t>
            </a:r>
            <a:r>
              <a:rPr lang="it-IT" sz="1800" dirty="0"/>
              <a:t> monterà le due directory in sovrapposizione, senza però rimuove il contenuto preesistente. Una volta che il volume verrà espulso, il contenuto della directory tornerà </a:t>
            </a:r>
            <a:r>
              <a:rPr lang="it-IT" sz="1800" dirty="0" err="1" smtClean="0"/>
              <a:t>accessibil</a:t>
            </a:r>
            <a:endParaRPr lang="it-IT" sz="1800" dirty="0" smtClean="0"/>
          </a:p>
          <a:p>
            <a:r>
              <a:rPr lang="it-IT" sz="1800" dirty="0"/>
              <a:t>Di default </a:t>
            </a:r>
            <a:r>
              <a:rPr lang="it-IT" sz="1800" dirty="0" err="1"/>
              <a:t>Docker</a:t>
            </a:r>
            <a:r>
              <a:rPr lang="it-IT" sz="1800" dirty="0"/>
              <a:t> monta i volumi con permessi di scrittura/lettura, può però essere impostata al momento del montaggio la sola modalità di lettura, aggiungendo </a:t>
            </a:r>
            <a:r>
              <a:rPr lang="it-IT" sz="1800" b="1" i="1" dirty="0"/>
              <a:t>ro </a:t>
            </a:r>
            <a:r>
              <a:rPr lang="it-IT" sz="1800" dirty="0"/>
              <a:t> alla stringa</a:t>
            </a:r>
            <a:r>
              <a:rPr lang="it-IT" sz="1800" dirty="0" smtClean="0"/>
              <a:t>.</a:t>
            </a:r>
            <a:br>
              <a:rPr lang="it-IT" sz="1800" dirty="0" smtClean="0"/>
            </a:br>
            <a:r>
              <a:rPr lang="it-IT" sz="1800" dirty="0" err="1"/>
              <a:t>docker</a:t>
            </a:r>
            <a:r>
              <a:rPr lang="it-IT" sz="1800" dirty="0"/>
              <a:t> </a:t>
            </a:r>
            <a:r>
              <a:rPr lang="it-IT" sz="1800" dirty="0" err="1"/>
              <a:t>run</a:t>
            </a:r>
            <a:r>
              <a:rPr lang="it-IT" sz="1800" dirty="0"/>
              <a:t> -d -P --</a:t>
            </a:r>
            <a:r>
              <a:rPr lang="it-IT" sz="1800" dirty="0" err="1"/>
              <a:t>name</a:t>
            </a:r>
            <a:r>
              <a:rPr lang="it-IT" sz="1800" dirty="0"/>
              <a:t> web -v /</a:t>
            </a:r>
            <a:r>
              <a:rPr lang="it-IT" sz="1800" dirty="0" err="1"/>
              <a:t>src</a:t>
            </a:r>
            <a:r>
              <a:rPr lang="it-IT" sz="1800" dirty="0"/>
              <a:t>/</a:t>
            </a:r>
            <a:r>
              <a:rPr lang="it-IT" sz="1800" dirty="0" err="1"/>
              <a:t>webapp</a:t>
            </a:r>
            <a:r>
              <a:rPr lang="it-IT" sz="1800" dirty="0"/>
              <a:t>:/</a:t>
            </a:r>
            <a:r>
              <a:rPr lang="it-IT" sz="1800" dirty="0" err="1" smtClean="0"/>
              <a:t>webapp:ro</a:t>
            </a:r>
            <a:r>
              <a:rPr lang="it-IT" sz="1800" dirty="0" smtClean="0"/>
              <a:t> </a:t>
            </a:r>
            <a:r>
              <a:rPr lang="it-IT" sz="1800" dirty="0"/>
              <a:t>&lt;image&gt;</a:t>
            </a:r>
          </a:p>
          <a:p>
            <a:endParaRPr lang="it-IT" sz="1800" dirty="0"/>
          </a:p>
          <a:p>
            <a:pPr marL="0" indent="0">
              <a:buNone/>
            </a:pPr>
            <a:endParaRPr lang="it-IT" sz="1800" dirty="0" smtClean="0"/>
          </a:p>
        </p:txBody>
      </p:sp>
    </p:spTree>
    <p:extLst>
      <p:ext uri="{BB962C8B-B14F-4D97-AF65-F5344CB8AC3E}">
        <p14:creationId xmlns:p14="http://schemas.microsoft.com/office/powerpoint/2010/main" val="2347126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Security – </a:t>
            </a:r>
            <a:r>
              <a:rPr lang="it-IT" dirty="0" err="1" smtClean="0"/>
              <a:t>Running</a:t>
            </a:r>
            <a:r>
              <a:rPr lang="it-IT" dirty="0" smtClean="0"/>
              <a:t> container </a:t>
            </a:r>
            <a:r>
              <a:rPr lang="it-IT" dirty="0" err="1" smtClean="0"/>
              <a:t>as</a:t>
            </a:r>
            <a:r>
              <a:rPr lang="it-IT" dirty="0" smtClean="0"/>
              <a:t> Non </a:t>
            </a:r>
            <a:r>
              <a:rPr lang="it-IT" dirty="0" err="1" smtClean="0"/>
              <a:t>Root</a:t>
            </a:r>
            <a:r>
              <a:rPr lang="it-IT" dirty="0" smtClean="0"/>
              <a:t> User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1" y="1123950"/>
            <a:ext cx="10515601" cy="4795343"/>
          </a:xfrm>
        </p:spPr>
        <p:txBody>
          <a:bodyPr>
            <a:normAutofit/>
          </a:bodyPr>
          <a:lstStyle/>
          <a:p>
            <a:r>
              <a:rPr lang="it-IT" sz="1800" dirty="0" smtClean="0"/>
              <a:t>Quando un </a:t>
            </a:r>
            <a:r>
              <a:rPr lang="it-IT" sz="1800" dirty="0" err="1" smtClean="0"/>
              <a:t>Dockerfile</a:t>
            </a:r>
            <a:r>
              <a:rPr lang="it-IT" sz="1800" dirty="0" smtClean="0"/>
              <a:t> non specifica un utente, per default viene utilizzato l’utente «</a:t>
            </a:r>
            <a:r>
              <a:rPr lang="it-IT" sz="1800" dirty="0" err="1" smtClean="0"/>
              <a:t>root</a:t>
            </a:r>
            <a:r>
              <a:rPr lang="it-IT" sz="1800" dirty="0" smtClean="0"/>
              <a:t>». Utilizza la direttiva USER per assicurarsi che l’applicazione giri con i privilegi minimi</a:t>
            </a:r>
            <a:br>
              <a:rPr lang="it-IT" sz="1800" dirty="0" smtClean="0"/>
            </a:br>
            <a:r>
              <a:rPr lang="it-IT" sz="1800" dirty="0" smtClean="0">
                <a:hlinkClick r:id="rId2"/>
              </a:rPr>
              <a:t>https</a:t>
            </a:r>
            <a:r>
              <a:rPr lang="it-IT" sz="1800" dirty="0">
                <a:hlinkClick r:id="rId2"/>
              </a:rPr>
              <a:t>://snyk.io/blog/10-docker-image-security-best-practices</a:t>
            </a:r>
            <a:r>
              <a:rPr lang="it-IT" sz="1800" dirty="0" smtClean="0">
                <a:hlinkClick r:id="rId2"/>
              </a:rPr>
              <a:t>/</a:t>
            </a:r>
            <a:endParaRPr lang="it-IT" sz="1800" dirty="0" smtClean="0"/>
          </a:p>
          <a:p>
            <a:r>
              <a:rPr lang="it-IT" sz="1800" dirty="0" err="1" smtClean="0"/>
              <a:t>Distroless</a:t>
            </a:r>
            <a:r>
              <a:rPr lang="it-IT" sz="1800" dirty="0" smtClean="0"/>
              <a:t/>
            </a:r>
            <a:br>
              <a:rPr lang="it-IT" sz="1800" dirty="0" smtClean="0"/>
            </a:br>
            <a:r>
              <a:rPr lang="it-IT" sz="1800" dirty="0">
                <a:hlinkClick r:id="rId3"/>
              </a:rPr>
              <a:t>https://</a:t>
            </a:r>
            <a:r>
              <a:rPr lang="it-IT" sz="1800" dirty="0" smtClean="0">
                <a:hlinkClick r:id="rId3"/>
              </a:rPr>
              <a:t>github.com/GoogleContainerTools/distroless</a:t>
            </a:r>
            <a:endParaRPr lang="it-IT" sz="1800" dirty="0" smtClean="0"/>
          </a:p>
          <a:p>
            <a:pPr marL="0" indent="0">
              <a:buNone/>
            </a:pPr>
            <a:endParaRPr lang="it-IT" sz="1800" dirty="0"/>
          </a:p>
          <a:p>
            <a:pPr marL="0" indent="0">
              <a:buNone/>
            </a:pPr>
            <a:endParaRPr lang="it-IT" sz="1800" dirty="0" smtClean="0"/>
          </a:p>
        </p:txBody>
      </p:sp>
    </p:spTree>
    <p:extLst>
      <p:ext uri="{BB962C8B-B14F-4D97-AF65-F5344CB8AC3E}">
        <p14:creationId xmlns:p14="http://schemas.microsoft.com/office/powerpoint/2010/main" val="1754961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687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xmlns="" id="{08D1FD13-B3F9-494B-B83A-12B13FAD23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1" y="0"/>
          <a:ext cx="12191040" cy="6864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1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xmlns="" id="{08D1FD13-B3F9-494B-B83A-12B13FAD23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" y="0"/>
                        <a:ext cx="12191040" cy="6864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62300B4-541E-45F2-879D-DBC85668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E8ED21C-F83E-41F7-8641-16DE8402FFF0}"/>
              </a:ext>
            </a:extLst>
          </p:cNvPr>
          <p:cNvSpPr/>
          <p:nvPr/>
        </p:nvSpPr>
        <p:spPr>
          <a:xfrm>
            <a:off x="650208" y="3278272"/>
            <a:ext cx="4879872" cy="2460672"/>
          </a:xfrm>
          <a:prstGeom prst="rect">
            <a:avLst/>
          </a:prstGeom>
          <a:solidFill>
            <a:srgbClr val="213C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it-IT" sz="3810" dirty="0" err="1" smtClean="0">
                <a:latin typeface="Arial Black" panose="020B0A04020102020204" pitchFamily="34" charset="0"/>
              </a:rPr>
              <a:t>Docker</a:t>
            </a:r>
            <a:endParaRPr lang="it-IT" sz="3810" dirty="0"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5B42237-EBC3-413A-9D91-FF52579900FF}"/>
              </a:ext>
            </a:extLst>
          </p:cNvPr>
          <p:cNvSpPr txBox="1"/>
          <p:nvPr/>
        </p:nvSpPr>
        <p:spPr>
          <a:xfrm>
            <a:off x="664032" y="4105647"/>
            <a:ext cx="4409857" cy="46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49" dirty="0">
                <a:solidFill>
                  <a:schemeClr val="bg1"/>
                </a:solidFill>
                <a:latin typeface="Arial" panose="020B0604020202020204" pitchFamily="34" charset="0"/>
              </a:rPr>
              <a:t>Microservices</a:t>
            </a:r>
            <a:endParaRPr lang="it-IT" sz="244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028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5" y="1337548"/>
            <a:ext cx="10514773" cy="3803088"/>
          </a:xfrm>
        </p:spPr>
        <p:txBody>
          <a:bodyPr>
            <a:normAutofit/>
          </a:bodyPr>
          <a:lstStyle/>
          <a:p>
            <a:pPr marL="96493" indent="0">
              <a:buClr>
                <a:srgbClr val="3D4965"/>
              </a:buClr>
              <a:buNone/>
            </a:pPr>
            <a:r>
              <a:rPr lang="it-IT" sz="1800" dirty="0"/>
              <a:t>Il software "</a:t>
            </a:r>
            <a:r>
              <a:rPr lang="it-IT" sz="1800" dirty="0" err="1"/>
              <a:t>Docker</a:t>
            </a:r>
            <a:r>
              <a:rPr lang="it-IT" sz="1800" dirty="0"/>
              <a:t>” è una tecnologia di containerizzazione che consente la creazione e l'utilizzo dei container Linux®.</a:t>
            </a:r>
          </a:p>
          <a:p>
            <a:pPr marL="96493" indent="0">
              <a:buClr>
                <a:srgbClr val="3D4965"/>
              </a:buClr>
              <a:buNone/>
            </a:pPr>
            <a:endParaRPr lang="it-IT" sz="1800" dirty="0"/>
          </a:p>
          <a:p>
            <a:pPr marL="96493" indent="0">
              <a:buClr>
                <a:srgbClr val="3D4965"/>
              </a:buClr>
              <a:buNone/>
            </a:pPr>
            <a:r>
              <a:rPr lang="it-IT" sz="1800" dirty="0"/>
              <a:t>Questa indipendenza è l'obiettivo dei container: la capacità di eseguire più processi e applicazioni in modo separato per sfruttare al meglio l'infrastruttura esistente pur conservando il livello di sicurezza che sarebbe garantito dalla presenza di sistemi separati.</a:t>
            </a:r>
          </a:p>
          <a:p>
            <a:pPr marL="96493" indent="0">
              <a:buClr>
                <a:srgbClr val="3D4965"/>
              </a:buClr>
              <a:buNone/>
            </a:pP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41E5D202-2222-4783-A087-0F4C596D6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615" y="365126"/>
            <a:ext cx="10514773" cy="538809"/>
          </a:xfrm>
        </p:spPr>
        <p:txBody>
          <a:bodyPr/>
          <a:lstStyle/>
          <a:p>
            <a:r>
              <a:rPr lang="it-IT" dirty="0" err="1" smtClean="0"/>
              <a:t>Docker</a:t>
            </a:r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782" y="3498418"/>
            <a:ext cx="4340958" cy="259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32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Docker</a:t>
            </a:r>
            <a:r>
              <a:rPr lang="it-IT" dirty="0"/>
              <a:t> </a:t>
            </a:r>
            <a:r>
              <a:rPr lang="it-IT" dirty="0" err="1"/>
              <a:t>daemon</a:t>
            </a:r>
            <a:r>
              <a:rPr lang="it-IT" dirty="0"/>
              <a:t>, client ad </a:t>
            </a:r>
            <a:r>
              <a:rPr lang="it-IT" dirty="0" err="1"/>
              <a:t>registry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1800" dirty="0" err="1"/>
              <a:t>Docker</a:t>
            </a:r>
            <a:r>
              <a:rPr lang="it-IT" sz="1800" dirty="0"/>
              <a:t> </a:t>
            </a:r>
            <a:r>
              <a:rPr lang="it-IT" sz="1800" dirty="0" err="1"/>
              <a:t>Daemon</a:t>
            </a:r>
            <a:r>
              <a:rPr lang="it-IT" sz="1800" dirty="0"/>
              <a:t> - Il servizio in background che gestisce </a:t>
            </a:r>
            <a:r>
              <a:rPr lang="it-IT" sz="1800" dirty="0" err="1"/>
              <a:t>build</a:t>
            </a:r>
            <a:r>
              <a:rPr lang="it-IT" sz="1800" dirty="0"/>
              <a:t>, avvio, esecuzione e distribuzione dei container </a:t>
            </a:r>
            <a:r>
              <a:rPr lang="it-IT" sz="1800" dirty="0" err="1"/>
              <a:t>docker</a:t>
            </a:r>
            <a:r>
              <a:rPr lang="it-IT" sz="1800" dirty="0"/>
              <a:t>. E’ un processo del Sistema operative con cui il client comunica.</a:t>
            </a:r>
          </a:p>
          <a:p>
            <a:endParaRPr lang="it-IT" sz="1800" dirty="0"/>
          </a:p>
          <a:p>
            <a:r>
              <a:rPr lang="it-IT" sz="1800" dirty="0" err="1"/>
              <a:t>Docker</a:t>
            </a:r>
            <a:r>
              <a:rPr lang="it-IT" sz="1800" dirty="0"/>
              <a:t> Client - CLI per interagire con il demone. In generale esistono anche delle GUI come </a:t>
            </a:r>
            <a:r>
              <a:rPr lang="it-IT" sz="1800" dirty="0" err="1"/>
              <a:t>Kitematic</a:t>
            </a:r>
            <a:r>
              <a:rPr lang="it-IT" sz="1800" dirty="0"/>
              <a:t>, </a:t>
            </a:r>
            <a:r>
              <a:rPr lang="it-IT" sz="1800" dirty="0" err="1"/>
              <a:t>VSCode</a:t>
            </a:r>
            <a:r>
              <a:rPr lang="it-IT" sz="1800" dirty="0"/>
              <a:t> …</a:t>
            </a:r>
          </a:p>
          <a:p>
            <a:endParaRPr lang="it-IT" sz="1800" dirty="0"/>
          </a:p>
          <a:p>
            <a:r>
              <a:rPr lang="it-IT" sz="1800" dirty="0" err="1"/>
              <a:t>Docker</a:t>
            </a:r>
            <a:r>
              <a:rPr lang="it-IT" sz="1800" dirty="0"/>
              <a:t> </a:t>
            </a:r>
            <a:r>
              <a:rPr lang="it-IT" sz="1800" dirty="0" err="1"/>
              <a:t>Registry</a:t>
            </a:r>
            <a:r>
              <a:rPr lang="it-IT" sz="1800" dirty="0"/>
              <a:t> - E’ un registro delle immagini </a:t>
            </a:r>
            <a:r>
              <a:rPr lang="it-IT" sz="1800" dirty="0" err="1"/>
              <a:t>docker</a:t>
            </a:r>
            <a:r>
              <a:rPr lang="it-IT" sz="1800" dirty="0"/>
              <a:t>. </a:t>
            </a:r>
            <a:r>
              <a:rPr lang="it-IT" sz="1800" dirty="0" err="1"/>
              <a:t>Docker</a:t>
            </a:r>
            <a:r>
              <a:rPr lang="it-IT" sz="1800" dirty="0"/>
              <a:t> </a:t>
            </a:r>
            <a:r>
              <a:rPr lang="it-IT" sz="1800" dirty="0" err="1"/>
              <a:t>Hub</a:t>
            </a:r>
            <a:r>
              <a:rPr lang="it-IT" sz="1800" dirty="0"/>
              <a:t> è un registro pubblico con tutte le immagini utilizzabili liberamente. Se necessario si può avere un registro private con le proprie immagini da scaricare.</a:t>
            </a:r>
          </a:p>
          <a:p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539194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2" y="1664681"/>
            <a:ext cx="6212634" cy="3921306"/>
          </a:xfrm>
        </p:spPr>
        <p:txBody>
          <a:bodyPr>
            <a:normAutofit/>
          </a:bodyPr>
          <a:lstStyle/>
          <a:p>
            <a:pPr marL="201168" lvl="1" indent="0" algn="ctr">
              <a:buNone/>
            </a:pPr>
            <a:r>
              <a:rPr lang="it-IT" sz="1800" dirty="0"/>
              <a:t>In analogia ad un linguaggio </a:t>
            </a:r>
            <a:r>
              <a:rPr lang="it-IT" sz="1800" dirty="0" err="1"/>
              <a:t>object</a:t>
            </a:r>
            <a:r>
              <a:rPr lang="it-IT" sz="1800" dirty="0"/>
              <a:t> </a:t>
            </a:r>
            <a:r>
              <a:rPr lang="it-IT" sz="1800" dirty="0" err="1"/>
              <a:t>oriented</a:t>
            </a:r>
            <a:r>
              <a:rPr lang="it-IT" sz="1800" dirty="0"/>
              <a:t>, dove la classe rappresenta l’immagine e l’istanza di quella classe, l’oggetto, è il container.</a:t>
            </a:r>
          </a:p>
          <a:p>
            <a:pPr marL="201168" lvl="1" indent="0" algn="ctr">
              <a:buNone/>
            </a:pPr>
            <a:r>
              <a:rPr lang="it-IT" sz="1800" dirty="0"/>
              <a:t/>
            </a:r>
            <a:br>
              <a:rPr lang="it-IT" sz="1800" dirty="0"/>
            </a:br>
            <a:r>
              <a:rPr lang="it-IT" sz="1800" dirty="0"/>
              <a:t>La stessa immagine può dar vita a più container.</a:t>
            </a:r>
            <a:br>
              <a:rPr lang="it-IT" sz="1800" dirty="0"/>
            </a:br>
            <a:r>
              <a:rPr lang="it-IT" sz="1800" dirty="0"/>
              <a:t>La </a:t>
            </a:r>
            <a:r>
              <a:rPr lang="it-IT" sz="1800" b="1" dirty="0"/>
              <a:t>virtualizzazione a container si basa quindi fondamentalmente sulle immagini</a:t>
            </a:r>
            <a:r>
              <a:rPr lang="it-IT" sz="1800" dirty="0"/>
              <a:t>, ovvero i file reperibili sul </a:t>
            </a:r>
            <a:r>
              <a:rPr lang="it-IT" sz="1800" dirty="0" err="1"/>
              <a:t>Docker</a:t>
            </a:r>
            <a:r>
              <a:rPr lang="it-IT" sz="1800" dirty="0"/>
              <a:t> </a:t>
            </a:r>
            <a:r>
              <a:rPr lang="it-IT" sz="1800" dirty="0" err="1"/>
              <a:t>Hub</a:t>
            </a:r>
            <a:r>
              <a:rPr lang="it-IT" sz="1800" dirty="0"/>
              <a:t> o altre </a:t>
            </a:r>
            <a:r>
              <a:rPr lang="it-IT" sz="1800" dirty="0" err="1"/>
              <a:t>repository</a:t>
            </a:r>
            <a:r>
              <a:rPr lang="it-IT" sz="1800" dirty="0"/>
              <a:t> e utilizzate per la creazione e l’inizializzazione di una applicazione in un nuovo contenitore </a:t>
            </a:r>
            <a:r>
              <a:rPr lang="it-IT" sz="1800" dirty="0" err="1"/>
              <a:t>Docker</a:t>
            </a:r>
            <a:r>
              <a:rPr lang="it-IT" sz="1800" dirty="0"/>
              <a:t>.</a:t>
            </a:r>
            <a:br>
              <a:rPr lang="it-IT" sz="1800" dirty="0"/>
            </a:br>
            <a:r>
              <a:rPr lang="it-IT" sz="1800" dirty="0"/>
              <a:t>Ogni immagine è definita da un </a:t>
            </a:r>
            <a:r>
              <a:rPr lang="it-IT" sz="1800" b="1" dirty="0" err="1"/>
              <a:t>Dockerfile</a:t>
            </a:r>
            <a:r>
              <a:rPr lang="it-IT" sz="1800" dirty="0"/>
              <a:t>, un file di configurazione che contiene tutti i comandi che un utente deve eseguire per assemblare l’immagine.</a:t>
            </a:r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0"/>
            <a:ext cx="10514773" cy="1101071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>
                <a:uFill>
                  <a:solidFill>
                    <a:srgbClr val="FFFFFF"/>
                  </a:solidFill>
                </a:uFill>
                <a:ea typeface="Dosis"/>
              </a:rPr>
              <a:t>Docker</a:t>
            </a:r>
            <a:r>
              <a:rPr lang="it-IT" sz="3265" i="1" spc="-1" dirty="0">
                <a:uFill>
                  <a:solidFill>
                    <a:srgbClr val="FFFFFF"/>
                  </a:solidFill>
                </a:uFill>
                <a:ea typeface="Dosis"/>
              </a:rPr>
              <a:t> image vs container</a:t>
            </a:r>
            <a:endParaRPr lang="en-US" sz="3265" i="1" dirty="0">
              <a:solidFill>
                <a:srgbClr val="FF0000"/>
              </a:solidFill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1660" y="2151528"/>
            <a:ext cx="3734020" cy="325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397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5" y="1979873"/>
            <a:ext cx="5628173" cy="3921306"/>
          </a:xfrm>
        </p:spPr>
        <p:txBody>
          <a:bodyPr>
            <a:normAutofit/>
          </a:bodyPr>
          <a:lstStyle/>
          <a:p>
            <a:endParaRPr lang="it-IT" sz="1800" dirty="0"/>
          </a:p>
          <a:p>
            <a:r>
              <a:rPr lang="it-IT" sz="1800" dirty="0"/>
              <a:t>Il </a:t>
            </a:r>
            <a:r>
              <a:rPr lang="it-IT" sz="1800" dirty="0" err="1"/>
              <a:t>Dockerfile</a:t>
            </a:r>
            <a:r>
              <a:rPr lang="it-IT" sz="1800" dirty="0"/>
              <a:t> è un potente strumento per la definizione delle immagini grazie anche alla sua </a:t>
            </a:r>
            <a:r>
              <a:rPr lang="it-IT" sz="1800" b="1" dirty="0"/>
              <a:t>struttura a livelli</a:t>
            </a:r>
            <a:r>
              <a:rPr lang="it-IT" sz="1800" dirty="0"/>
              <a:t>, che contiene l’indicazione di comandi, librerie da utilizzare e dipendenze.</a:t>
            </a:r>
          </a:p>
          <a:p>
            <a:r>
              <a:rPr lang="it-IT" sz="1800" dirty="0" smtClean="0"/>
              <a:t>Può </a:t>
            </a:r>
            <a:r>
              <a:rPr lang="it-IT" sz="1800" dirty="0"/>
              <a:t>succedere che alcuni livelli siano presenti in più progetti e questa caratteristica garantisce il </a:t>
            </a:r>
            <a:r>
              <a:rPr lang="it-IT" sz="1800" b="1" dirty="0"/>
              <a:t>riuso dei livelli già scaricati</a:t>
            </a:r>
            <a:r>
              <a:rPr lang="it-IT" sz="1800" dirty="0"/>
              <a:t> e di conseguenza una garanzia sulle performance oltre che, non meno importante, un risparmio di tempo e spazio fisico.</a:t>
            </a:r>
          </a:p>
          <a:p>
            <a:endParaRPr lang="it-IT" sz="1800" dirty="0"/>
          </a:p>
          <a:p>
            <a:endParaRPr lang="it-IT" sz="1800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0"/>
            <a:ext cx="10514773" cy="1101071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600" dirty="0" err="1"/>
              <a:t>Dockerfile</a:t>
            </a:r>
            <a:endParaRPr lang="en-US" sz="3265" i="1" dirty="0">
              <a:solidFill>
                <a:srgbClr val="FF0000"/>
              </a:solidFill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135" y="1936116"/>
            <a:ext cx="4286250" cy="400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730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xmlns="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5" y="1979873"/>
            <a:ext cx="5628173" cy="3921306"/>
          </a:xfrm>
        </p:spPr>
        <p:txBody>
          <a:bodyPr>
            <a:normAutofit/>
          </a:bodyPr>
          <a:lstStyle/>
          <a:p>
            <a:endParaRPr lang="it-IT" sz="1800" dirty="0"/>
          </a:p>
          <a:p>
            <a:r>
              <a:rPr lang="it-IT" sz="1800" dirty="0" smtClean="0"/>
              <a:t>Il </a:t>
            </a:r>
            <a:r>
              <a:rPr lang="it-IT" sz="1800" dirty="0" err="1" smtClean="0"/>
              <a:t>build</a:t>
            </a:r>
            <a:r>
              <a:rPr lang="it-IT" sz="1800" dirty="0" smtClean="0"/>
              <a:t> di un </a:t>
            </a:r>
            <a:r>
              <a:rPr lang="it-IT" sz="1800" dirty="0" err="1" smtClean="0"/>
              <a:t>dockerfile</a:t>
            </a:r>
            <a:r>
              <a:rPr lang="it-IT" sz="1800" dirty="0" smtClean="0"/>
              <a:t> </a:t>
            </a:r>
            <a:r>
              <a:rPr lang="it-IT" sz="1800" dirty="0" err="1" smtClean="0"/>
              <a:t>multistage</a:t>
            </a:r>
            <a:r>
              <a:rPr lang="it-IT" sz="1800" dirty="0" smtClean="0"/>
              <a:t> consente di generare immagine più piccole, con un migliore utilizzo della cache e migliori garanzie di sicurezza</a:t>
            </a:r>
            <a:endParaRPr lang="it-IT" sz="1800" dirty="0"/>
          </a:p>
          <a:p>
            <a:r>
              <a:rPr lang="it-IT" sz="1800" dirty="0" smtClean="0"/>
              <a:t>E’ possibile dare dei nomi agli stage</a:t>
            </a:r>
          </a:p>
          <a:p>
            <a:r>
              <a:rPr lang="it-IT" sz="1800" dirty="0" smtClean="0"/>
              <a:t>E’ possibile copiare i file generati da altri stage</a:t>
            </a:r>
          </a:p>
          <a:p>
            <a:r>
              <a:rPr lang="it-IT" sz="1800" dirty="0" err="1" smtClean="0"/>
              <a:t>BuildKit</a:t>
            </a:r>
            <a:r>
              <a:rPr lang="it-IT" sz="1800" dirty="0" smtClean="0"/>
              <a:t>: le ultime versioni di </a:t>
            </a:r>
            <a:r>
              <a:rPr lang="it-IT" sz="1800" dirty="0" err="1" smtClean="0"/>
              <a:t>docker</a:t>
            </a:r>
            <a:r>
              <a:rPr lang="it-IT" sz="1800" dirty="0" smtClean="0"/>
              <a:t> si portano dietro il nuove motore di builder </a:t>
            </a:r>
            <a:r>
              <a:rPr lang="it-IT" sz="1800" dirty="0" err="1" smtClean="0"/>
              <a:t>BuildKit</a:t>
            </a:r>
            <a:r>
              <a:rPr lang="it-IT" sz="1800" dirty="0" smtClean="0"/>
              <a:t>. Tra i vari miglioramenti, è in grado di </a:t>
            </a:r>
            <a:r>
              <a:rPr lang="it-IT" sz="1800" dirty="0" err="1" smtClean="0"/>
              <a:t>skippare</a:t>
            </a:r>
            <a:r>
              <a:rPr lang="it-IT" sz="1800" dirty="0" smtClean="0"/>
              <a:t> gli stage inutilizzati e </a:t>
            </a:r>
            <a:r>
              <a:rPr lang="it-IT" sz="1800" dirty="0" err="1" smtClean="0"/>
              <a:t>buildarli</a:t>
            </a:r>
            <a:r>
              <a:rPr lang="it-IT" sz="1800" dirty="0" smtClean="0"/>
              <a:t> in modo concorrente (quando possibile)</a:t>
            </a:r>
            <a:endParaRPr lang="it-IT" sz="1800" dirty="0"/>
          </a:p>
          <a:p>
            <a:endParaRPr lang="it-IT" sz="1800" dirty="0"/>
          </a:p>
          <a:p>
            <a:endParaRPr lang="it-IT" sz="1800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xmlns="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0"/>
            <a:ext cx="10514773" cy="1101071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600" dirty="0" err="1" smtClean="0"/>
              <a:t>Dockerfile</a:t>
            </a:r>
            <a:r>
              <a:rPr lang="it-IT" sz="3600" dirty="0" smtClean="0"/>
              <a:t> </a:t>
            </a:r>
            <a:r>
              <a:rPr lang="it-IT" sz="3600" dirty="0" err="1" smtClean="0"/>
              <a:t>Multistage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7054392" y="2700026"/>
            <a:ext cx="416350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FROM </a:t>
            </a:r>
            <a:r>
              <a:rPr lang="en-US" dirty="0" err="1">
                <a:solidFill>
                  <a:schemeClr val="bg1"/>
                </a:solidFill>
              </a:rPr>
              <a:t>golang:alpine</a:t>
            </a:r>
            <a:r>
              <a:rPr lang="en-US" dirty="0">
                <a:solidFill>
                  <a:schemeClr val="bg1"/>
                </a:solidFill>
              </a:rPr>
              <a:t> AS stage0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…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FROM </a:t>
            </a:r>
            <a:r>
              <a:rPr lang="en-US" dirty="0" err="1">
                <a:solidFill>
                  <a:schemeClr val="bg1"/>
                </a:solidFill>
              </a:rPr>
              <a:t>golang:alpine</a:t>
            </a:r>
            <a:r>
              <a:rPr lang="en-US" dirty="0">
                <a:solidFill>
                  <a:schemeClr val="bg1"/>
                </a:solidFill>
              </a:rPr>
              <a:t> AS stage1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…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FROM scratch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COPY --from=stage0 /binary0 /bin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COPY --from=stage1 /binary1 /bin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020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– </a:t>
            </a:r>
            <a:r>
              <a:rPr lang="it-IT" dirty="0" err="1" smtClean="0"/>
              <a:t>Entrypoint</a:t>
            </a:r>
            <a:r>
              <a:rPr lang="it-IT" dirty="0"/>
              <a:t> </a:t>
            </a:r>
            <a:r>
              <a:rPr lang="it-IT" dirty="0" smtClean="0"/>
              <a:t>/ CMD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1" y="1395213"/>
            <a:ext cx="8115299" cy="4524080"/>
          </a:xfrm>
        </p:spPr>
        <p:txBody>
          <a:bodyPr>
            <a:normAutofit/>
          </a:bodyPr>
          <a:lstStyle/>
          <a:p>
            <a:r>
              <a:rPr lang="it-IT" sz="1800" dirty="0" smtClean="0"/>
              <a:t>CMD: definisce il comando di default e/o i parametri per un container. E’ facile da sovrascrivere, se un container contiene più CMD applica solo l’ultima istruzione.</a:t>
            </a:r>
          </a:p>
          <a:p>
            <a:r>
              <a:rPr lang="it-IT" sz="1800" dirty="0" smtClean="0"/>
              <a:t>ENTRYPOINT: Per sovrascriverlo è necessario passare l’opzione –</a:t>
            </a:r>
            <a:r>
              <a:rPr lang="it-IT" sz="1800" dirty="0" err="1" smtClean="0"/>
              <a:t>entrypoint</a:t>
            </a:r>
            <a:endParaRPr lang="it-IT" sz="1800" dirty="0" smtClean="0"/>
          </a:p>
          <a:p>
            <a:r>
              <a:rPr lang="it-IT" sz="1800" dirty="0" smtClean="0"/>
              <a:t>Possono essere usati in combinazione</a:t>
            </a:r>
          </a:p>
          <a:p>
            <a:endParaRPr lang="it-IT" sz="1800" dirty="0"/>
          </a:p>
          <a:p>
            <a:r>
              <a:rPr lang="it-IT" sz="1800" dirty="0" smtClean="0"/>
              <a:t>Per una guida dettagliata </a:t>
            </a:r>
            <a:r>
              <a:rPr lang="it-IT" sz="1800" dirty="0" smtClean="0">
                <a:hlinkClick r:id="rId2"/>
              </a:rPr>
              <a:t>https</a:t>
            </a:r>
            <a:r>
              <a:rPr lang="it-IT" sz="1800" dirty="0">
                <a:hlinkClick r:id="rId2"/>
              </a:rPr>
              <a:t>://phoenixnap.com/kb/docker-cmd-vs-entrypoint</a:t>
            </a:r>
            <a:endParaRPr lang="it-IT" sz="1800" dirty="0"/>
          </a:p>
        </p:txBody>
      </p:sp>
      <p:sp>
        <p:nvSpPr>
          <p:cNvPr id="7" name="Segnaposto contenuto 2"/>
          <p:cNvSpPr txBox="1">
            <a:spLocks/>
          </p:cNvSpPr>
          <p:nvPr/>
        </p:nvSpPr>
        <p:spPr>
          <a:xfrm>
            <a:off x="9163051" y="1047750"/>
            <a:ext cx="3028949" cy="342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sz="1800" b="1" dirty="0" smtClean="0"/>
              <a:t>Shell </a:t>
            </a:r>
            <a:r>
              <a:rPr lang="it-IT" sz="1800" b="1" dirty="0" err="1" smtClean="0"/>
              <a:t>form</a:t>
            </a:r>
            <a:r>
              <a:rPr lang="it-IT" sz="1800" b="1" dirty="0" smtClean="0"/>
              <a:t> / </a:t>
            </a:r>
            <a:r>
              <a:rPr lang="it-IT" sz="1800" b="1" dirty="0" err="1" smtClean="0"/>
              <a:t>Exec</a:t>
            </a:r>
            <a:r>
              <a:rPr lang="it-IT" sz="1800" b="1" dirty="0" smtClean="0"/>
              <a:t> Form</a:t>
            </a:r>
          </a:p>
          <a:p>
            <a:r>
              <a:rPr lang="it-IT" sz="1800" dirty="0" smtClean="0"/>
              <a:t>CMD </a:t>
            </a:r>
            <a:r>
              <a:rPr lang="it-IT" sz="1800" dirty="0" err="1"/>
              <a:t>echo</a:t>
            </a:r>
            <a:r>
              <a:rPr lang="it-IT" sz="1800" dirty="0"/>
              <a:t> “Hello World” (</a:t>
            </a:r>
            <a:r>
              <a:rPr lang="it-IT" sz="1800" dirty="0" err="1"/>
              <a:t>shell</a:t>
            </a:r>
            <a:r>
              <a:rPr lang="it-IT" sz="1800" dirty="0"/>
              <a:t> </a:t>
            </a:r>
            <a:r>
              <a:rPr lang="it-IT" sz="1800" dirty="0" err="1"/>
              <a:t>form</a:t>
            </a:r>
            <a:r>
              <a:rPr lang="it-IT" sz="1800" dirty="0"/>
              <a:t>)</a:t>
            </a:r>
          </a:p>
          <a:p>
            <a:r>
              <a:rPr lang="it-IT" sz="1800" dirty="0"/>
              <a:t>CMD ["</a:t>
            </a:r>
            <a:r>
              <a:rPr lang="it-IT" sz="1800" dirty="0" err="1"/>
              <a:t>echo</a:t>
            </a:r>
            <a:r>
              <a:rPr lang="it-IT" sz="1800" dirty="0"/>
              <a:t>", "Hello World"] (</a:t>
            </a:r>
            <a:r>
              <a:rPr lang="it-IT" sz="1800" dirty="0" err="1"/>
              <a:t>exec</a:t>
            </a:r>
            <a:r>
              <a:rPr lang="it-IT" sz="1800" dirty="0"/>
              <a:t> </a:t>
            </a:r>
            <a:r>
              <a:rPr lang="it-IT" sz="1800" dirty="0" err="1"/>
              <a:t>form</a:t>
            </a:r>
            <a:r>
              <a:rPr lang="it-IT" sz="1800" dirty="0"/>
              <a:t>)</a:t>
            </a:r>
          </a:p>
          <a:p>
            <a:r>
              <a:rPr lang="it-IT" sz="1800" dirty="0"/>
              <a:t>ENTRYPOINT </a:t>
            </a:r>
            <a:r>
              <a:rPr lang="it-IT" sz="1800" dirty="0" err="1"/>
              <a:t>echo</a:t>
            </a:r>
            <a:r>
              <a:rPr lang="it-IT" sz="1800" dirty="0"/>
              <a:t> "Hello World" (</a:t>
            </a:r>
            <a:r>
              <a:rPr lang="it-IT" sz="1800" dirty="0" err="1"/>
              <a:t>shell</a:t>
            </a:r>
            <a:r>
              <a:rPr lang="it-IT" sz="1800" dirty="0"/>
              <a:t> </a:t>
            </a:r>
            <a:r>
              <a:rPr lang="it-IT" sz="1800" dirty="0" err="1"/>
              <a:t>form</a:t>
            </a:r>
            <a:r>
              <a:rPr lang="it-IT" sz="1800" dirty="0"/>
              <a:t>)</a:t>
            </a:r>
          </a:p>
          <a:p>
            <a:r>
              <a:rPr lang="it-IT" sz="1800" dirty="0"/>
              <a:t>ENTRYPOINT ["</a:t>
            </a:r>
            <a:r>
              <a:rPr lang="it-IT" sz="1800" dirty="0" err="1"/>
              <a:t>echo</a:t>
            </a:r>
            <a:r>
              <a:rPr lang="it-IT" sz="1800" dirty="0"/>
              <a:t>", "Hello World"] (</a:t>
            </a:r>
            <a:r>
              <a:rPr lang="it-IT" sz="1800" dirty="0" err="1"/>
              <a:t>exec</a:t>
            </a:r>
            <a:r>
              <a:rPr lang="it-IT" sz="1800" dirty="0"/>
              <a:t> </a:t>
            </a:r>
            <a:r>
              <a:rPr lang="it-IT" sz="1800" dirty="0" err="1"/>
              <a:t>form</a:t>
            </a:r>
            <a:r>
              <a:rPr lang="it-IT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9714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Docker</a:t>
            </a:r>
            <a:r>
              <a:rPr lang="it-IT" dirty="0"/>
              <a:t> </a:t>
            </a:r>
            <a:r>
              <a:rPr lang="it-IT" dirty="0" smtClean="0"/>
              <a:t>Layer e Immagini 1/2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1" y="1014213"/>
            <a:ext cx="10191749" cy="1806347"/>
          </a:xfrm>
        </p:spPr>
        <p:txBody>
          <a:bodyPr>
            <a:normAutofit/>
          </a:bodyPr>
          <a:lstStyle/>
          <a:p>
            <a:r>
              <a:rPr lang="it-IT" sz="1800" dirty="0" smtClean="0"/>
              <a:t>Storicamente (</a:t>
            </a:r>
            <a:r>
              <a:rPr lang="it-IT" sz="1800" dirty="0" err="1" smtClean="0"/>
              <a:t>pre</a:t>
            </a:r>
            <a:r>
              <a:rPr lang="it-IT" sz="1800" dirty="0" smtClean="0"/>
              <a:t> </a:t>
            </a:r>
            <a:r>
              <a:rPr lang="it-IT" sz="1800" dirty="0" err="1" smtClean="0"/>
              <a:t>Docker</a:t>
            </a:r>
            <a:r>
              <a:rPr lang="it-IT" sz="1800" dirty="0" smtClean="0"/>
              <a:t> v 1.10) a seguito di una istruzione viene creato un nuovo layer, identificato da un UUID, usualmente referenziato da un </a:t>
            </a:r>
            <a:r>
              <a:rPr lang="it-IT" sz="1800" dirty="0" err="1" smtClean="0"/>
              <a:t>ImageID</a:t>
            </a:r>
            <a:r>
              <a:rPr lang="it-IT" sz="1800" dirty="0" smtClean="0"/>
              <a:t>. </a:t>
            </a:r>
            <a:r>
              <a:rPr lang="it-IT" sz="1800" dirty="0" err="1" smtClean="0"/>
              <a:t>Docker</a:t>
            </a:r>
            <a:r>
              <a:rPr lang="it-IT" sz="1800" dirty="0" smtClean="0"/>
              <a:t> memorizza il layer in una directory utilizzando come nome l’</a:t>
            </a:r>
            <a:r>
              <a:rPr lang="it-IT" sz="1800" dirty="0" err="1" smtClean="0"/>
              <a:t>imageid</a:t>
            </a:r>
            <a:r>
              <a:rPr lang="it-IT" sz="1800" dirty="0" smtClean="0"/>
              <a:t>. L’immagine contiene un oggetto di configurazione contenente il suo ID e l’ID dell’immagine padre. </a:t>
            </a:r>
          </a:p>
          <a:p>
            <a:r>
              <a:rPr lang="it-IT" sz="1800" dirty="0" smtClean="0"/>
              <a:t>Un immagine opzionalmente può essere </a:t>
            </a:r>
            <a:r>
              <a:rPr lang="it-IT" sz="1800" dirty="0" err="1" smtClean="0"/>
              <a:t>taggata</a:t>
            </a:r>
            <a:r>
              <a:rPr lang="it-IT" sz="1800" dirty="0" smtClean="0"/>
              <a:t> con un nome (solitamente solo l’immagine finale)</a:t>
            </a:r>
          </a:p>
          <a:p>
            <a:endParaRPr lang="it-IT" sz="1800" dirty="0"/>
          </a:p>
          <a:p>
            <a:endParaRPr lang="it-IT" sz="1800" dirty="0"/>
          </a:p>
        </p:txBody>
      </p:sp>
      <p:pic>
        <p:nvPicPr>
          <p:cNvPr id="9218" name="Picture 2" descr="Historical_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6925" y="2820560"/>
            <a:ext cx="5981700" cy="348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506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470</Words>
  <Application>Microsoft Office PowerPoint</Application>
  <PresentationFormat>Widescreen</PresentationFormat>
  <Paragraphs>67</Paragraphs>
  <Slides>13</Slides>
  <Notes>4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0</vt:i4>
      </vt:variant>
      <vt:variant>
        <vt:lpstr>Titoli diapositive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Dosis</vt:lpstr>
      <vt:lpstr>Sniglet</vt:lpstr>
      <vt:lpstr>Office Theme</vt:lpstr>
      <vt:lpstr>Presentazione standard di PowerPoint</vt:lpstr>
      <vt:lpstr>Presentazione standard di PowerPoint</vt:lpstr>
      <vt:lpstr>Docker</vt:lpstr>
      <vt:lpstr>Docker daemon, client ad registry</vt:lpstr>
      <vt:lpstr>Presentazione standard di PowerPoint</vt:lpstr>
      <vt:lpstr>Presentazione standard di PowerPoint</vt:lpstr>
      <vt:lpstr>Presentazione standard di PowerPoint</vt:lpstr>
      <vt:lpstr>Docker – Entrypoint / CMD</vt:lpstr>
      <vt:lpstr>Docker Layer e Immagini 1/2</vt:lpstr>
      <vt:lpstr>Docker Layer e Immagini 2/2</vt:lpstr>
      <vt:lpstr>Docker Volumes</vt:lpstr>
      <vt:lpstr>Security – Running container as Non Root User</vt:lpstr>
      <vt:lpstr>Presentazione standard di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Melchiorre</dc:creator>
  <cp:lastModifiedBy>Giovanni De Palma</cp:lastModifiedBy>
  <cp:revision>65</cp:revision>
  <dcterms:created xsi:type="dcterms:W3CDTF">2020-04-23T07:04:24Z</dcterms:created>
  <dcterms:modified xsi:type="dcterms:W3CDTF">2020-07-13T06:54:18Z</dcterms:modified>
</cp:coreProperties>
</file>

<file path=docProps/thumbnail.jpeg>
</file>